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322" r:id="rId2"/>
    <p:sldId id="323" r:id="rId3"/>
    <p:sldId id="324" r:id="rId4"/>
    <p:sldId id="334" r:id="rId5"/>
    <p:sldId id="335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66"/>
    <a:srgbClr val="83C935"/>
    <a:srgbClr val="99D359"/>
    <a:srgbClr val="309E9E"/>
    <a:srgbClr val="C6D9F1"/>
    <a:srgbClr val="DDDDDD"/>
    <a:srgbClr val="EAEAEA"/>
    <a:srgbClr val="A7D971"/>
    <a:srgbClr val="27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87602" autoAdjust="0"/>
  </p:normalViewPr>
  <p:slideViewPr>
    <p:cSldViewPr>
      <p:cViewPr varScale="1">
        <p:scale>
          <a:sx n="74" d="100"/>
          <a:sy n="74" d="100"/>
        </p:scale>
        <p:origin x="16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06D85-EFC2-4138-B456-1CB3ABFF8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6FFB78-3E44-4361-9F5B-1034E68F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Welcome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3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Bv</a:t>
            </a:r>
            <a:r>
              <a:rPr lang="en-ZA" dirty="0"/>
              <a:t> differences in recruitments 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Snake ID and First Aid for HB harvesters</a:t>
            </a:r>
          </a:p>
          <a:p>
            <a:r>
              <a:rPr lang="en-GB" dirty="0"/>
              <a:t>HB Sensing Journey, some need for a collective – HB Association with 2 groups – wild &amp; cultivated. Are in touch with all the major role players; </a:t>
            </a:r>
            <a:r>
              <a:rPr lang="en-GB" dirty="0" err="1"/>
              <a:t>HBCop</a:t>
            </a:r>
            <a:r>
              <a:rPr lang="en-GB" dirty="0"/>
              <a:t>, SAHTA, etc.</a:t>
            </a:r>
          </a:p>
          <a:p>
            <a:r>
              <a:rPr lang="en-GB" dirty="0"/>
              <a:t>Resource </a:t>
            </a:r>
            <a:r>
              <a:rPr lang="en-GB" dirty="0" err="1"/>
              <a:t>Aasesments</a:t>
            </a:r>
            <a:r>
              <a:rPr lang="en-GB" dirty="0"/>
              <a:t> – eventually include </a:t>
            </a:r>
            <a:r>
              <a:rPr lang="en-GB"/>
              <a:t>AIS management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Linking upstream and downstream, Platform that can serve as a funding mechanism for upstream intervention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Linking upstream and downstream, Platform that can serve as a funding mechanism for upstream intervention</a:t>
            </a:r>
          </a:p>
          <a:p>
            <a:r>
              <a:rPr lang="en-GB" dirty="0"/>
              <a:t>Dovetail with </a:t>
            </a:r>
            <a:r>
              <a:rPr lang="en-GB" dirty="0" err="1"/>
              <a:t>Algoa</a:t>
            </a:r>
            <a:r>
              <a:rPr lang="en-GB" dirty="0"/>
              <a:t> Recon; by bringing the upstream and downstream together; add to the meeting and feedback, help to achieve their goals, support the </a:t>
            </a:r>
            <a:r>
              <a:rPr lang="en-GB" dirty="0" err="1"/>
              <a:t>Algoa</a:t>
            </a:r>
            <a:r>
              <a:rPr lang="en-GB" dirty="0"/>
              <a:t> meeting</a:t>
            </a:r>
          </a:p>
          <a:p>
            <a:r>
              <a:rPr lang="en-GB" dirty="0" err="1"/>
              <a:t>Commited</a:t>
            </a:r>
            <a:r>
              <a:rPr lang="en-GB" dirty="0"/>
              <a:t> – </a:t>
            </a:r>
            <a:r>
              <a:rPr lang="en-GB" dirty="0" err="1"/>
              <a:t>NMBMunicipality</a:t>
            </a:r>
            <a:r>
              <a:rPr lang="en-GB" dirty="0"/>
              <a:t>, Water Affairs (Paul Chilton), NRM Japie, GIB, </a:t>
            </a:r>
          </a:p>
          <a:p>
            <a:r>
              <a:rPr lang="en-GB" dirty="0"/>
              <a:t>Coca Cola, GIZ, </a:t>
            </a:r>
            <a:r>
              <a:rPr lang="en-GB" dirty="0" err="1"/>
              <a:t>Santam</a:t>
            </a:r>
            <a:r>
              <a:rPr lang="en-GB" dirty="0"/>
              <a:t> LL, Patrick King, TNC</a:t>
            </a:r>
          </a:p>
          <a:p>
            <a:r>
              <a:rPr lang="en-GB" dirty="0"/>
              <a:t>Working Group – Woodlands Dairy, Greater </a:t>
            </a:r>
            <a:r>
              <a:rPr lang="en-GB" dirty="0" err="1"/>
              <a:t>Kromme</a:t>
            </a:r>
            <a:r>
              <a:rPr lang="en-GB" dirty="0"/>
              <a:t> </a:t>
            </a:r>
            <a:r>
              <a:rPr lang="en-GB" dirty="0" err="1"/>
              <a:t>Stuartship</a:t>
            </a:r>
            <a:r>
              <a:rPr lang="en-GB" dirty="0"/>
              <a:t>, ECPTA, Environ Affairs, SAEON</a:t>
            </a:r>
          </a:p>
          <a:p>
            <a:r>
              <a:rPr lang="en-GB" dirty="0"/>
              <a:t>We facilitate but steering committee runs with it</a:t>
            </a:r>
          </a:p>
          <a:p>
            <a:r>
              <a:rPr lang="en-GB" dirty="0"/>
              <a:t>Restoration, conservation, regenerative Agric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BB53-5EBC-470A-9384-B59D1CDBC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D5A14-E718-45F6-A649-467A8F0DA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146F-1ED0-433B-8134-036494153C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59885-A5DA-4CFA-B54A-997B3D954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C011-1C0F-450A-A2A5-5B428CB25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C00C-B07C-4E15-A09B-EBE01B3AD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B15CB-A488-4AF0-8D96-1E03E2AED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1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3531-F51F-42D9-8605-4C20FD009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02578-428F-4A27-9865-CCD5A3B9B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0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13AC-D968-4EE1-9955-1F3EA397B6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9BEE-8145-42E6-AC9A-DECBF09B02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9DF7C0-6EF6-4C2C-AD84-9F7203925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VINGLANDS_LANDSCAPE.jpg"/>
          <p:cNvPicPr/>
          <p:nvPr/>
        </p:nvPicPr>
        <p:blipFill>
          <a:blip r:embed="rId3"/>
          <a:srcRect t="41326"/>
          <a:stretch>
            <a:fillRect/>
          </a:stretch>
        </p:blipFill>
        <p:spPr>
          <a:xfrm>
            <a:off x="0" y="5517233"/>
            <a:ext cx="9144000" cy="13407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5536" y="5169795"/>
            <a:ext cx="8352928" cy="51432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March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02" y="148548"/>
            <a:ext cx="2703995" cy="910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00804-25CA-4B22-B446-411B75BD4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 b="21650"/>
          <a:stretch/>
        </p:blipFill>
        <p:spPr>
          <a:xfrm>
            <a:off x="0" y="1406475"/>
            <a:ext cx="9144000" cy="39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307434"/>
            <a:ext cx="750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+mj-lt"/>
              </a:rPr>
              <a:t>Baviaanskloof: Students and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50C5A-767C-412B-B61A-CB343DA8F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r="7794"/>
          <a:stretch/>
        </p:blipFill>
        <p:spPr>
          <a:xfrm>
            <a:off x="-16695" y="1138088"/>
            <a:ext cx="9160695" cy="57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15986" y="251981"/>
            <a:ext cx="9128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+mj-lt"/>
              </a:rPr>
              <a:t>Langkloof: HB Learning Journey, First Aid &amp; snake ID Workshop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14652-7DE5-4031-9A0B-FD30BCBED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" r="26792" b="4548"/>
          <a:stretch/>
        </p:blipFill>
        <p:spPr>
          <a:xfrm>
            <a:off x="4870842" y="1138087"/>
            <a:ext cx="4257172" cy="5741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D15B2-2B1F-4D94-BDD1-556164D1A8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7" b="27217"/>
          <a:stretch/>
        </p:blipFill>
        <p:spPr>
          <a:xfrm>
            <a:off x="15986" y="3639873"/>
            <a:ext cx="4854856" cy="3218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E0580-718D-484F-B8DB-3283DC6F18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/>
          <a:stretch/>
        </p:blipFill>
        <p:spPr>
          <a:xfrm>
            <a:off x="1903" y="1138085"/>
            <a:ext cx="4868939" cy="26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8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107504" y="307434"/>
            <a:ext cx="9053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+mj-lt"/>
              </a:rPr>
              <a:t>Langkloof: Water Fund</a:t>
            </a:r>
          </a:p>
        </p:txBody>
      </p:sp>
      <p:pic>
        <p:nvPicPr>
          <p:cNvPr id="7" name="Picture 6" descr="waterfund-model-foresttrends.png">
            <a:extLst>
              <a:ext uri="{FF2B5EF4-FFF2-40B4-BE49-F238E27FC236}">
                <a16:creationId xmlns:a16="http://schemas.microsoft.com/office/drawing/2014/main" id="{16904B39-3AD9-4870-B42A-D9C4CC21C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95003"/>
            <a:ext cx="7268850" cy="5158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54C9448-1482-420F-A043-B5DA5EF36016}"/>
              </a:ext>
            </a:extLst>
          </p:cNvPr>
          <p:cNvSpPr txBox="1">
            <a:spLocks/>
          </p:cNvSpPr>
          <p:nvPr/>
        </p:nvSpPr>
        <p:spPr>
          <a:xfrm>
            <a:off x="133710" y="4581128"/>
            <a:ext cx="3267871" cy="243960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Funding </a:t>
            </a:r>
            <a:r>
              <a:rPr lang="en-US" sz="2000" dirty="0"/>
              <a:t>mechanism: collect and provide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Governance</a:t>
            </a:r>
            <a:r>
              <a:rPr lang="en-US" sz="2000" dirty="0"/>
              <a:t> mechanism: Joint decision-making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Watershed management </a:t>
            </a:r>
            <a:r>
              <a:rPr lang="en-US" sz="2000" dirty="0"/>
              <a:t>mechanism: implementation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003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107504" y="307434"/>
            <a:ext cx="9053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+mj-lt"/>
              </a:rPr>
              <a:t>Langkloof: Water Fund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4C9448-1482-420F-A043-B5DA5EF36016}"/>
              </a:ext>
            </a:extLst>
          </p:cNvPr>
          <p:cNvSpPr txBox="1">
            <a:spLocks/>
          </p:cNvSpPr>
          <p:nvPr/>
        </p:nvSpPr>
        <p:spPr>
          <a:xfrm>
            <a:off x="107504" y="1988840"/>
            <a:ext cx="7992888" cy="410445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Steering Committee: </a:t>
            </a:r>
            <a:r>
              <a:rPr lang="en-US" sz="4000" dirty="0"/>
              <a:t>Strategic, long term planning and resource allocation (1 meeting)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Working Group: </a:t>
            </a:r>
            <a:r>
              <a:rPr lang="en-US" sz="4000" dirty="0"/>
              <a:t>technical expertise guiding practical implementation in catchment (2 meetings)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632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VINGLANDS_LANDSCAPE.jpg"/>
          <p:cNvPicPr/>
          <p:nvPr/>
        </p:nvPicPr>
        <p:blipFill>
          <a:blip r:embed="rId2"/>
          <a:srcRect t="41326"/>
          <a:stretch>
            <a:fillRect/>
          </a:stretch>
        </p:blipFill>
        <p:spPr>
          <a:xfrm>
            <a:off x="0" y="5517233"/>
            <a:ext cx="9144000" cy="1340768"/>
          </a:xfrm>
          <a:prstGeom prst="rect">
            <a:avLst/>
          </a:prstGeom>
        </p:spPr>
      </p:pic>
      <p:sp>
        <p:nvSpPr>
          <p:cNvPr id="3" name="AutoShape 4" descr="Image result for w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3420583" y="623788"/>
            <a:ext cx="231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b="1" dirty="0">
                <a:solidFill>
                  <a:srgbClr val="00B0F0"/>
                </a:solidFill>
                <a:latin typeface="Arial Narrow" pitchFamily="34" charset="0"/>
              </a:rPr>
              <a:t>Thank</a:t>
            </a:r>
            <a:r>
              <a:rPr lang="en-ZA" sz="3600" b="1" dirty="0">
                <a:latin typeface="Arial Narrow" pitchFamily="34" charset="0"/>
              </a:rPr>
              <a:t> </a:t>
            </a:r>
            <a:r>
              <a:rPr lang="en-ZA" sz="3600" b="1" dirty="0">
                <a:solidFill>
                  <a:srgbClr val="92D050"/>
                </a:solidFill>
                <a:latin typeface="Arial Narrow" pitchFamily="34" charset="0"/>
              </a:rPr>
              <a:t>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70119"/>
            <a:ext cx="4885507" cy="36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18994</TotalTime>
  <Words>255</Words>
  <Application>Microsoft Office PowerPoint</Application>
  <PresentationFormat>On-screen Show (4:3)</PresentationFormat>
  <Paragraphs>30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Hockey</dc:creator>
  <cp:lastModifiedBy>Erik Van Der Berg</cp:lastModifiedBy>
  <cp:revision>356</cp:revision>
  <dcterms:created xsi:type="dcterms:W3CDTF">2009-02-20T12:51:23Z</dcterms:created>
  <dcterms:modified xsi:type="dcterms:W3CDTF">2018-08-31T13:39:30Z</dcterms:modified>
</cp:coreProperties>
</file>